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76" r:id="rId3"/>
    <p:sldId id="257" r:id="rId4"/>
    <p:sldId id="256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24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3FB0D-D094-48AE-ADC7-474CADEE85A2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EF7B9-7FE6-4B55-ADB8-69AD23589C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F7B9-7FE6-4B55-ADB8-69AD23589C7C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10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12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notesSlides/notesSlide15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1.xml" Type="http://schemas.openxmlformats.org/officeDocument/2006/relationships/slideLayout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53F5C-4554-42BA-8B9A-1E1D52B60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433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Презентация для урока английского языка</a:t>
            </a:r>
            <a:br>
              <a:rPr lang="ru-RU" dirty="0"/>
            </a:br>
            <a:r>
              <a:rPr lang="en-US" b="1" dirty="0"/>
              <a:t>THE WILD TRAP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189A09-95DB-4DC2-9851-833FE1A37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221088"/>
            <a:ext cx="3920480" cy="923330"/>
          </a:xfrm>
        </p:spPr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Составитель: </a:t>
            </a:r>
            <a:r>
              <a:rPr lang="ru-RU" sz="2400" dirty="0" err="1">
                <a:solidFill>
                  <a:schemeClr val="tx1"/>
                </a:solidFill>
              </a:rPr>
              <a:t>Осекова</a:t>
            </a:r>
            <a:r>
              <a:rPr lang="ru-RU" sz="2400" dirty="0">
                <a:solidFill>
                  <a:schemeClr val="tx1"/>
                </a:solidFill>
              </a:rPr>
              <a:t> Л.В., учитель английского языка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03214C-7090-46C4-B3BF-82F8F7C5D512}"/>
              </a:ext>
            </a:extLst>
          </p:cNvPr>
          <p:cNvSpPr txBox="1"/>
          <p:nvPr/>
        </p:nvSpPr>
        <p:spPr>
          <a:xfrm>
            <a:off x="685801" y="476672"/>
            <a:ext cx="7772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Государственное бюджетное образовательное учреждение лицей № 623 имени И.П. Павлова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1E519C-8AB1-44AB-8AF4-31B384B3AE28}"/>
              </a:ext>
            </a:extLst>
          </p:cNvPr>
          <p:cNvSpPr txBox="1"/>
          <p:nvPr/>
        </p:nvSpPr>
        <p:spPr>
          <a:xfrm>
            <a:off x="3949237" y="5959871"/>
            <a:ext cx="18215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Санкт-Петербург</a:t>
            </a:r>
          </a:p>
          <a:p>
            <a:pPr algn="ctr"/>
            <a:r>
              <a:rPr lang="ru-RU" dirty="0">
                <a:latin typeface="+mj-lt"/>
              </a:rPr>
              <a:t>2022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868695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</a:t>
            </a:r>
            <a:r>
              <a:rPr b="1" dirty="0" lang="ru-RU">
                <a:solidFill>
                  <a:srgbClr val="FF0000"/>
                </a:solidFill>
                <a:latin charset="0" pitchFamily="66" typeface="Monotype Corsiva"/>
              </a:rPr>
              <a:t>8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833664"/>
            <a:ext cx="8532440" cy="28356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P:   Here! Go away, bear! </a:t>
            </a:r>
            <a:r>
              <a:rPr b="1" dirty="0" err="1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Shu</a:t>
            </a:r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! </a:t>
            </a:r>
            <a:r>
              <a:rPr b="1" dirty="0" err="1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Shu</a:t>
            </a:r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!</a:t>
            </a:r>
            <a:endParaRPr b="1" dirty="0" lang="ru-RU" sz="4400">
              <a:solidFill>
                <a:srgbClr val="00B050"/>
              </a:solidFill>
              <a:cs charset="0" pitchFamily="2" typeface="MV Boli"/>
            </a:endParaRPr>
          </a:p>
          <a:p>
            <a:r>
              <a:rPr b="1" dirty="0" lang="ru-RU" sz="4000">
                <a:ln cmpd="sng" w="10541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charset="0" pitchFamily="66" typeface="Monotype Corsiva"/>
              </a:rPr>
              <a:t>(</a:t>
            </a:r>
            <a:r>
              <a:rPr b="1" dirty="0" lang="en-US" sz="4000">
                <a:ln cmpd="sng" w="10541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charset="0" pitchFamily="66" typeface="Monotype Corsiva"/>
              </a:rPr>
              <a:t>The bear is growling.)</a:t>
            </a:r>
            <a:endParaRPr b="1" dirty="0" lang="ru-RU" sz="4000">
              <a:ln cmpd="sng" w="10541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charset="0" pitchFamily="66" typeface="Monotype Corsiva"/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 r:embed="rId3"/>
          <a:srcRect b="121" l="23" r="61" t="15"/>
          <a:stretch>
            <a:fillRect/>
          </a:stretch>
        </p:blipFill>
        <p:spPr bwMode="auto">
          <a:xfrm>
            <a:off x="323528" y="332656"/>
            <a:ext cx="446449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9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833664"/>
            <a:ext cx="8532440" cy="2835696"/>
          </a:xfrm>
        </p:spPr>
        <p:txBody>
          <a:bodyPr>
            <a:noAutofit/>
          </a:bodyPr>
          <a:lstStyle/>
          <a:p>
            <a:r>
              <a:rPr b="1" dirty="0" lang="en-US" sz="28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P:   We cannot stop. We are to go around the world in 80 days, so </a:t>
            </a:r>
            <a:r>
              <a:rPr b="1" dirty="0" err="1" lang="en-US" sz="28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Fogg</a:t>
            </a:r>
            <a:r>
              <a:rPr b="1" dirty="0" lang="en-US" sz="28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can marry Belinda Maze. Get out of the way!</a:t>
            </a:r>
            <a:endParaRPr b="1" dirty="0" lang="ru-RU" sz="2800">
              <a:solidFill>
                <a:srgbClr val="00B050"/>
              </a:solidFill>
              <a:cs charset="0" pitchFamily="2" typeface="MV Boli"/>
            </a:endParaRPr>
          </a:p>
          <a:p>
            <a:r>
              <a:rPr b="1" dirty="0" lang="en-US" sz="28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      - He won't go!</a:t>
            </a:r>
            <a:endParaRPr b="1" dirty="0" lang="ru-RU" sz="2800">
              <a:solidFill>
                <a:srgbClr val="00B050"/>
              </a:solidFill>
              <a:cs charset="0" pitchFamily="2" typeface="MV Boli"/>
            </a:endParaRPr>
          </a:p>
          <a:p>
            <a:r>
              <a:rPr b="1" dirty="0" lang="en-US" sz="28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      - Maybe there is something in the bag!</a:t>
            </a:r>
            <a:endParaRPr b="1" dirty="0" lang="ru-RU" sz="2800">
              <a:solidFill>
                <a:srgbClr val="00B050"/>
              </a:solidFill>
              <a:cs charset="0" pitchFamily="2" typeface="MV Boli"/>
            </a:endParaRPr>
          </a:p>
          <a:p>
            <a:r>
              <a:rPr b="1" dirty="0" lang="en-US" sz="28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      </a:t>
            </a:r>
            <a:endParaRPr b="1" dirty="0" lang="ru-RU" sz="28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 r:embed="rId3"/>
          <a:srcRect b="173" l="92" r="65" t="53"/>
          <a:stretch>
            <a:fillRect/>
          </a:stretch>
        </p:blipFill>
        <p:spPr bwMode="auto">
          <a:xfrm>
            <a:off x="395536" y="476673"/>
            <a:ext cx="475252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10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833664"/>
            <a:ext cx="8532440" cy="2835696"/>
          </a:xfrm>
        </p:spPr>
        <p:txBody>
          <a:bodyPr>
            <a:noAutofit/>
          </a:bodyPr>
          <a:lstStyle/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- We could cage him! No, you cannot make a cage out of tennis rackets.</a:t>
            </a:r>
            <a:endParaRPr b="1" dirty="0" lang="ru-RU" sz="4400">
              <a:solidFill>
                <a:srgbClr val="00B050"/>
              </a:solidFill>
              <a:cs charset="0" pitchFamily="2" typeface="MV Boli"/>
            </a:endParaRPr>
          </a:p>
          <a:p>
            <a:r>
              <a:rPr dirty="0" lang="en-US" sz="2800"/>
              <a:t>       </a:t>
            </a:r>
            <a:endParaRPr b="1" dirty="0" lang="ru-RU" sz="28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</p:txBody>
      </p:sp>
      <p:pic>
        <p:nvPicPr>
          <p:cNvPr id="5" name="Рисунок 4"/>
          <p:cNvPicPr/>
          <p:nvPr/>
        </p:nvPicPr>
        <p:blipFill>
          <a:blip cstate="print" r:embed="rId3"/>
          <a:srcRect b="148" l="34" r="62" t="56"/>
          <a:stretch>
            <a:fillRect/>
          </a:stretch>
        </p:blipFill>
        <p:spPr bwMode="auto">
          <a:xfrm>
            <a:off x="251520" y="260648"/>
            <a:ext cx="424847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11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4293096"/>
            <a:ext cx="8532440" cy="100811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This honey?</a:t>
            </a:r>
            <a:endParaRPr b="1" dirty="0" lang="ru-RU" sz="4400">
              <a:solidFill>
                <a:srgbClr val="00B050"/>
              </a:solidFill>
              <a:cs charset="0" pitchFamily="2" typeface="MV Boli"/>
            </a:endParaRPr>
          </a:p>
          <a:p>
            <a:r>
              <a:rPr dirty="0" lang="en-US" sz="2800"/>
              <a:t>      </a:t>
            </a:r>
            <a:endParaRPr b="1" dirty="0" lang="ru-RU" sz="28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 r:embed="rId3"/>
          <a:srcRect b="15" l="23" r="61" t="30"/>
          <a:stretch>
            <a:fillRect/>
          </a:stretch>
        </p:blipFill>
        <p:spPr bwMode="auto">
          <a:xfrm>
            <a:off x="251520" y="260648"/>
            <a:ext cx="511256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12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4293096"/>
            <a:ext cx="8532440" cy="1512168"/>
          </a:xfrm>
        </p:spPr>
        <p:txBody>
          <a:bodyPr>
            <a:noAutofit/>
          </a:bodyPr>
          <a:lstStyle/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- Aha! A crossbow! We'll shoot him!      </a:t>
            </a:r>
            <a:endParaRPr b="1" dirty="0" lang="ru-RU" sz="44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</p:txBody>
      </p:sp>
      <p:pic>
        <p:nvPicPr>
          <p:cNvPr id="5" name="Рисунок 4"/>
          <p:cNvPicPr/>
          <p:nvPr/>
        </p:nvPicPr>
        <p:blipFill>
          <a:blip cstate="print" r:embed="rId3"/>
          <a:srcRect b="15" l="11" r="61" t="103"/>
          <a:stretch>
            <a:fillRect/>
          </a:stretch>
        </p:blipFill>
        <p:spPr bwMode="auto">
          <a:xfrm>
            <a:off x="251520" y="332656"/>
            <a:ext cx="5184576" cy="32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 13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068960"/>
            <a:ext cx="8532440" cy="3096344"/>
          </a:xfrm>
        </p:spPr>
        <p:txBody>
          <a:bodyPr>
            <a:noAutofit/>
          </a:bodyPr>
          <a:lstStyle/>
          <a:p>
            <a:r>
              <a:rPr dirty="0" lang="en-US" sz="1400"/>
              <a:t> </a:t>
            </a:r>
            <a:endParaRPr dirty="0" lang="ru-RU" sz="1400"/>
          </a:p>
          <a:p>
            <a:r>
              <a:rPr dirty="0" lang="en-US" sz="4000">
                <a:solidFill>
                  <a:srgbClr val="7030A0"/>
                </a:solidFill>
                <a:latin charset="0" pitchFamily="34" typeface="Arial Narrow"/>
              </a:rPr>
              <a:t>FF:   No, no, we do not shoot things. We must protect wild lives, </a:t>
            </a:r>
            <a:r>
              <a:rPr dirty="0" err="1" lang="en-US" sz="4000">
                <a:solidFill>
                  <a:srgbClr val="7030A0"/>
                </a:solidFill>
                <a:latin charset="0" pitchFamily="34" typeface="Arial Narrow"/>
              </a:rPr>
              <a:t>Passepartout</a:t>
            </a:r>
            <a:r>
              <a:rPr dirty="0" lang="en-US" sz="4000">
                <a:solidFill>
                  <a:srgbClr val="7030A0"/>
                </a:solidFill>
                <a:latin charset="0" pitchFamily="34" typeface="Arial Narrow"/>
              </a:rPr>
              <a:t>. Besides, it's not his fault. I suspect, Mr Fix tied him there. Now we must make friends with him.</a:t>
            </a:r>
            <a:endParaRPr dirty="0" lang="ru-RU" sz="4000">
              <a:solidFill>
                <a:srgbClr val="7030A0"/>
              </a:solidFill>
              <a:latin charset="0" pitchFamily="34" typeface="Arial Narrow"/>
            </a:endParaRPr>
          </a:p>
        </p:txBody>
      </p:sp>
      <p:pic>
        <p:nvPicPr>
          <p:cNvPr id="5" name="Рисунок 4"/>
          <p:cNvPicPr/>
          <p:nvPr/>
        </p:nvPicPr>
        <p:blipFill>
          <a:blip cstate="print" r:embed="rId3"/>
          <a:srcRect b="138" l="34" r="62" t="106"/>
          <a:stretch>
            <a:fillRect/>
          </a:stretch>
        </p:blipFill>
        <p:spPr bwMode="auto">
          <a:xfrm>
            <a:off x="323528" y="332656"/>
            <a:ext cx="47525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14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645024"/>
            <a:ext cx="8532440" cy="2160240"/>
          </a:xfrm>
        </p:spPr>
        <p:txBody>
          <a:bodyPr>
            <a:noAutofit/>
          </a:bodyPr>
          <a:lstStyle/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P:   He doesn't seem very friendly to me! That's a very </a:t>
            </a:r>
            <a:r>
              <a:rPr b="1" dirty="0" err="1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very</a:t>
            </a:r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angry bear. There is no way to make friends with him.</a:t>
            </a:r>
            <a:endParaRPr b="1" dirty="0" lang="ru-RU" sz="4400">
              <a:solidFill>
                <a:srgbClr val="00B050"/>
              </a:solidFill>
              <a:cs charset="0" pitchFamily="2" typeface="MV Boli"/>
            </a:endParaRPr>
          </a:p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</a:t>
            </a:r>
            <a:endParaRPr b="1" dirty="0" lang="ru-RU" sz="44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 r:embed="rId3"/>
          <a:srcRect b="116" l="92" r="65" t="113"/>
          <a:stretch>
            <a:fillRect/>
          </a:stretch>
        </p:blipFill>
        <p:spPr bwMode="auto">
          <a:xfrm>
            <a:off x="323528" y="332657"/>
            <a:ext cx="482453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3240360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 15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1052736"/>
            <a:ext cx="5328592" cy="1656184"/>
          </a:xfrm>
        </p:spPr>
        <p:txBody>
          <a:bodyPr>
            <a:noAutofit/>
          </a:bodyPr>
          <a:lstStyle/>
          <a:p>
            <a:r>
              <a:rPr dirty="0" lang="en-US" sz="5400">
                <a:solidFill>
                  <a:srgbClr val="7030A0"/>
                </a:solidFill>
                <a:latin charset="0" pitchFamily="34" typeface="Arial Narrow"/>
              </a:rPr>
              <a:t>FF:  </a:t>
            </a:r>
            <a:r>
              <a:rPr dirty="0" lang="en-US" sz="5400" u="sng">
                <a:solidFill>
                  <a:srgbClr val="7030A0"/>
                </a:solidFill>
                <a:latin charset="0" pitchFamily="34" typeface="Arial Narrow"/>
              </a:rPr>
              <a:t>There is always a way to save the day.</a:t>
            </a:r>
            <a:r>
              <a:rPr dirty="0" lang="en-US" sz="5400">
                <a:solidFill>
                  <a:srgbClr val="7030A0"/>
                </a:solidFill>
                <a:latin charset="0" pitchFamily="34" typeface="Arial Narrow"/>
              </a:rPr>
              <a:t> </a:t>
            </a:r>
            <a:endParaRPr dirty="0" lang="ru-RU" sz="5400">
              <a:solidFill>
                <a:srgbClr val="7030A0"/>
              </a:solidFill>
              <a:latin charset="0" pitchFamily="34" typeface="Arial Narrow"/>
            </a:endParaRPr>
          </a:p>
          <a:p>
            <a:r>
              <a:rPr dirty="0" lang="en-US" sz="5400">
                <a:solidFill>
                  <a:srgbClr val="7030A0"/>
                </a:solidFill>
                <a:latin charset="0" pitchFamily="34" typeface="Arial Narrow"/>
              </a:rPr>
              <a:t> </a:t>
            </a:r>
            <a:endParaRPr dirty="0" lang="ru-RU" sz="5400">
              <a:solidFill>
                <a:srgbClr val="7030A0"/>
              </a:solidFill>
              <a:latin charset="0" pitchFamily="34" typeface="Arial Narrow"/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 r:embed="rId3"/>
          <a:srcRect b="120" l="4" r="63" t="134"/>
          <a:stretch>
            <a:fillRect/>
          </a:stretch>
        </p:blipFill>
        <p:spPr bwMode="auto">
          <a:xfrm>
            <a:off x="4355976" y="4193704"/>
            <a:ext cx="46805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cstate="print" r:embed="rId4"/>
          <a:srcRect b="13" l="4" r="63" t="84"/>
          <a:stretch>
            <a:fillRect/>
          </a:stretch>
        </p:blipFill>
        <p:spPr bwMode="auto">
          <a:xfrm>
            <a:off x="5652120" y="260648"/>
            <a:ext cx="32403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14286" y="4005063"/>
            <a:ext cx="3265626" cy="2585323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dir="t" rig="threePt"/>
          </a:scene3d>
          <a:sp3d>
            <a:bevelT/>
          </a:sp3d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cap="all" dirty="0" lang="en-US" spc="0" sz="5400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</a:rPr>
              <a:t>the honey pot</a:t>
            </a:r>
            <a:endParaRPr b="1" cap="all" dirty="0" lang="ru-RU" spc="0" sz="5400">
              <a:ln cmpd="sng" w="9000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algn="bl" blurRad="12700" dir="5400000" dist="1000" endPos="45000" rotWithShape="0" stA="28000" sy="-10000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3645024"/>
            <a:ext cx="4032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cap="all" dirty="0" lang="en-US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</a:rPr>
              <a:t>We'll use… </a:t>
            </a:r>
            <a:endParaRPr dirty="0" lang="ru-RU"/>
          </a:p>
        </p:txBody>
      </p:sp>
      <p:sp>
        <p:nvSpPr>
          <p:cNvPr id="13" name="Прямоугольник 12"/>
          <p:cNvSpPr/>
          <p:nvPr/>
        </p:nvSpPr>
        <p:spPr>
          <a:xfrm flipV="1" rot="10800000">
            <a:off x="5940151" y="3613666"/>
            <a:ext cx="1296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cap="all" dirty="0" lang="en-US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</a:rPr>
              <a:t>the honey </a:t>
            </a:r>
            <a:endParaRPr dirty="0" lang="ru-RU"/>
          </a:p>
        </p:txBody>
      </p:sp>
      <p:sp>
        <p:nvSpPr>
          <p:cNvPr id="14" name="Прямоугольник 13"/>
          <p:cNvSpPr/>
          <p:nvPr/>
        </p:nvSpPr>
        <p:spPr>
          <a:xfrm flipH="1" flipV="1" rot="10800000">
            <a:off x="7236292" y="3613666"/>
            <a:ext cx="1440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cap="all" dirty="0" lang="en-US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</a:rPr>
              <a:t>Pot!</a:t>
            </a:r>
            <a:endParaRPr dirty="0" lang="ru-RU"/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16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645024"/>
            <a:ext cx="8532440" cy="2160240"/>
          </a:xfrm>
        </p:spPr>
        <p:txBody>
          <a:bodyPr>
            <a:noAutofit/>
          </a:bodyPr>
          <a:lstStyle/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P:   </a:t>
            </a:r>
            <a:r>
              <a:rPr b="1" dirty="0" err="1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Parlez-vous</a:t>
            </a:r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! Of course – the honey! Why did I not think of that? </a:t>
            </a:r>
            <a:endParaRPr b="1" dirty="0" lang="ru-RU" sz="44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</p:txBody>
      </p:sp>
      <p:pic>
        <p:nvPicPr>
          <p:cNvPr id="5" name="Рисунок 4"/>
          <p:cNvPicPr/>
          <p:nvPr/>
        </p:nvPicPr>
        <p:blipFill>
          <a:blip cstate="print" r:embed="rId3"/>
          <a:srcRect b="97" l="5" r="39" t="73"/>
          <a:stretch>
            <a:fillRect/>
          </a:stretch>
        </p:blipFill>
        <p:spPr bwMode="auto">
          <a:xfrm>
            <a:off x="467544" y="404664"/>
            <a:ext cx="41044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dirty="0" lang="en-US">
                <a:latin charset="0" pitchFamily="66" typeface="Monotype Corsiva"/>
              </a:rPr>
              <a:t>Thus Mr </a:t>
            </a:r>
            <a:r>
              <a:rPr dirty="0" err="1" lang="en-US">
                <a:latin charset="0" pitchFamily="66" typeface="Monotype Corsiva"/>
              </a:rPr>
              <a:t>Filias</a:t>
            </a:r>
            <a:r>
              <a:rPr dirty="0" lang="en-US">
                <a:latin charset="0" pitchFamily="66" typeface="Monotype Corsiva"/>
              </a:rPr>
              <a:t> </a:t>
            </a:r>
            <a:r>
              <a:rPr dirty="0" err="1" lang="en-US">
                <a:latin charset="0" pitchFamily="66" typeface="Monotype Corsiva"/>
              </a:rPr>
              <a:t>Fogg</a:t>
            </a:r>
            <a:r>
              <a:rPr dirty="0" lang="en-US">
                <a:latin charset="0" pitchFamily="66" typeface="Monotype Corsiva"/>
              </a:rPr>
              <a:t> and </a:t>
            </a:r>
            <a:r>
              <a:rPr dirty="0" err="1" lang="en-US">
                <a:latin charset="0" pitchFamily="66" typeface="Monotype Corsiva"/>
              </a:rPr>
              <a:t>Passepartout</a:t>
            </a:r>
            <a:r>
              <a:rPr dirty="0" lang="en-US">
                <a:latin charset="0" pitchFamily="66" typeface="Monotype Corsiva"/>
              </a:rPr>
              <a:t> made friends with a wild bear.</a:t>
            </a:r>
            <a:br>
              <a:rPr dirty="0" lang="ru-RU">
                <a:latin charset="0" pitchFamily="66" typeface="Monotype Corsiva"/>
              </a:rPr>
            </a:br>
            <a:endParaRPr dirty="0" lang="ru-RU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cstate="print" r:embed="rId2"/>
          <a:srcRect b="150" l="92" r="65" t="76"/>
          <a:stretch>
            <a:fillRect/>
          </a:stretch>
        </p:blipFill>
        <p:spPr bwMode="auto">
          <a:xfrm>
            <a:off x="755576" y="2060848"/>
            <a:ext cx="756746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2132857"/>
            <a:ext cx="2880321" cy="92333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b="1" dirty="0" lang="en-US" spc="50" sz="5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</a:rPr>
              <a:t>Episode</a:t>
            </a:r>
            <a:endParaRPr b="1" cap="none" dirty="0" lang="ru-RU" spc="50" sz="54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2132856"/>
            <a:ext cx="1224135" cy="92333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b="1" cap="none" dirty="0" lang="en-US" spc="50" sz="5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</a:rPr>
              <a:t>17</a:t>
            </a:r>
            <a:endParaRPr b="1" cap="none" dirty="0" lang="ru-RU" spc="50" sz="54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F22A4-C846-4825-9D6B-963A9B54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96552" y="274638"/>
            <a:ext cx="9865096" cy="2002234"/>
          </a:xfrm>
        </p:spPr>
        <p:txBody>
          <a:bodyPr>
            <a:normAutofit/>
          </a:bodyPr>
          <a:lstStyle/>
          <a:p>
            <a:r>
              <a:rPr lang="ru-RU" sz="3000" dirty="0"/>
              <a:t>ПРЕЗЕНТАЦИЯ «</a:t>
            </a:r>
            <a:r>
              <a:rPr lang="en-US" sz="3000" dirty="0"/>
              <a:t>THE WILD TRAP</a:t>
            </a:r>
            <a:r>
              <a:rPr lang="ru-RU" sz="3000" dirty="0"/>
              <a:t>» /«ДИКАЯ ЛОВУШКА» </a:t>
            </a:r>
            <a:br>
              <a:rPr lang="ru-RU" sz="3100" dirty="0"/>
            </a:br>
            <a:r>
              <a:rPr lang="ru-RU" sz="2200" dirty="0"/>
              <a:t>Автор: </a:t>
            </a:r>
            <a:r>
              <a:rPr lang="ru-RU" sz="2200" dirty="0" err="1"/>
              <a:t>Осекова</a:t>
            </a:r>
            <a:r>
              <a:rPr lang="ru-RU" sz="2200" dirty="0"/>
              <a:t> Л.В., учитель английского языка лицея № 623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DDAFAC-62AA-4FC9-8E02-5FB5D5EB0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" y="1628800"/>
            <a:ext cx="8229600" cy="461551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Данная презентация создана в рамках изучения  темы: «Литература: «80 дней вокруг света» на уроке английского языка в 10 классе. Учебник: «Английский в фокусе 10», авторы: Вирджиния Эванс, Дженни Дули, Боб Оби, Ольга Афанасьева, Ирина Михеева. Урок № 59 по рабочей программе.</a:t>
            </a:r>
          </a:p>
          <a:p>
            <a:r>
              <a:rPr lang="ru-RU" dirty="0"/>
              <a:t>     В презентации зафиксированы эпизоды из мультфильма “</a:t>
            </a:r>
            <a:r>
              <a:rPr lang="en-US" dirty="0"/>
              <a:t>Around the World in</a:t>
            </a:r>
            <a:r>
              <a:rPr lang="ru-RU" dirty="0"/>
              <a:t> 80 </a:t>
            </a:r>
            <a:r>
              <a:rPr lang="en-US" dirty="0"/>
              <a:t>Days</a:t>
            </a:r>
            <a:r>
              <a:rPr lang="ru-RU" dirty="0"/>
              <a:t>”. Данная презентация может быть использована в качестве наглядного пособия на уроке, а также для представления на английском языке на сцене школьного театра.</a:t>
            </a:r>
          </a:p>
        </p:txBody>
      </p:sp>
    </p:spTree>
    <p:extLst>
      <p:ext uri="{BB962C8B-B14F-4D97-AF65-F5344CB8AC3E}">
        <p14:creationId xmlns:p14="http://schemas.microsoft.com/office/powerpoint/2010/main" val="58607588"/>
      </p:ext>
    </p:extLst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lang="en-US" sz="6000">
                <a:latin charset="0" pitchFamily="66" typeface="Apple Chancery"/>
              </a:rPr>
              <a:t>The end.</a:t>
            </a:r>
            <a:endParaRPr dirty="0" lang="ru-RU" sz="600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340768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en-US" sz="60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FF:  </a:t>
            </a:r>
            <a:r>
              <a:rPr b="1" dirty="0" lang="en-US" sz="6000" u="sng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There is always a way to save the day.</a:t>
            </a:r>
            <a:r>
              <a:rPr b="1" dirty="0" lang="en-US" sz="60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 </a:t>
            </a:r>
            <a:endParaRPr b="1" dirty="0" lang="ru-RU" sz="60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cstate="print" r:embed="rId2"/>
          <a:srcRect b="90" l="34" r="62" t="104"/>
          <a:stretch>
            <a:fillRect/>
          </a:stretch>
        </p:blipFill>
        <p:spPr bwMode="auto">
          <a:xfrm>
            <a:off x="3203848" y="3645024"/>
            <a:ext cx="525658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268760"/>
            <a:ext cx="4824536" cy="4032448"/>
          </a:xfrm>
        </p:spPr>
        <p:txBody>
          <a:bodyPr>
            <a:norm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Wild Trap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1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0" y="3573016"/>
            <a:ext cx="8532440" cy="3024336"/>
          </a:xfrm>
        </p:spPr>
        <p:txBody>
          <a:bodyPr>
            <a:noAutofit/>
          </a:bodyPr>
          <a:lstStyle/>
          <a:p>
            <a:r>
              <a:rPr dirty="0" lang="en-US" sz="1400">
                <a:solidFill>
                  <a:schemeClr val="tx1"/>
                </a:solidFill>
                <a:latin charset="0" pitchFamily="66" typeface="Monotype Corsiva"/>
              </a:rPr>
              <a:t> </a:t>
            </a:r>
            <a:endParaRPr dirty="0" lang="ru-RU" sz="1400">
              <a:solidFill>
                <a:schemeClr val="tx1"/>
              </a:solidFill>
              <a:latin charset="0" pitchFamily="66" typeface="Monotype Corsiva"/>
            </a:endParaRPr>
          </a:p>
          <a:p>
            <a:r>
              <a:rPr dirty="0" err="1" lang="en-US" sz="6000">
                <a:solidFill>
                  <a:schemeClr val="tx1"/>
                </a:solidFill>
                <a:latin charset="0" pitchFamily="66" typeface="Monotype Corsiva"/>
              </a:rPr>
              <a:t>Passepartout</a:t>
            </a:r>
            <a:r>
              <a:rPr dirty="0" lang="en-US" sz="6000">
                <a:solidFill>
                  <a:schemeClr val="tx1"/>
                </a:solidFill>
                <a:latin charset="0" pitchFamily="66" typeface="Monotype Corsiva"/>
              </a:rPr>
              <a:t> and Mr </a:t>
            </a:r>
            <a:r>
              <a:rPr dirty="0" err="1" lang="en-US" sz="6000">
                <a:solidFill>
                  <a:schemeClr val="tx1"/>
                </a:solidFill>
                <a:latin charset="0" pitchFamily="66" typeface="Monotype Corsiva"/>
              </a:rPr>
              <a:t>Fogg</a:t>
            </a:r>
            <a:r>
              <a:rPr dirty="0" lang="en-US" sz="6000">
                <a:solidFill>
                  <a:schemeClr val="tx1"/>
                </a:solidFill>
                <a:latin charset="0" pitchFamily="66" typeface="Monotype Corsiva"/>
              </a:rPr>
              <a:t> see a bear.</a:t>
            </a:r>
            <a:endParaRPr dirty="0" lang="ru-RU" sz="6000">
              <a:solidFill>
                <a:schemeClr val="tx1"/>
              </a:solidFill>
              <a:latin charset="0" pitchFamily="66" typeface="Monotype Corsiva"/>
            </a:endParaRPr>
          </a:p>
        </p:txBody>
      </p:sp>
      <p:pic>
        <p:nvPicPr>
          <p:cNvPr id="4" name="Рисунок 3"/>
          <p:cNvPicPr/>
          <p:nvPr/>
        </p:nvPicPr>
        <p:blipFill>
          <a:blip cstate="print" r:embed="rId3"/>
          <a:srcRect b="158" l="50" r="48" t="133"/>
          <a:stretch>
            <a:fillRect/>
          </a:stretch>
        </p:blipFill>
        <p:spPr bwMode="auto">
          <a:xfrm>
            <a:off x="395536" y="0"/>
            <a:ext cx="49685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2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833664"/>
            <a:ext cx="8532440" cy="2835696"/>
          </a:xfrm>
        </p:spPr>
        <p:txBody>
          <a:bodyPr>
            <a:noAutofit/>
          </a:bodyPr>
          <a:lstStyle/>
          <a:p>
            <a:endParaRPr dirty="0" lang="ru-RU" sz="1400"/>
          </a:p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P:   Fix tricks! I bet it's monsieur Fix in disguise. It's a Fix's trick, for sure.</a:t>
            </a:r>
            <a:endParaRPr b="1" dirty="0" lang="ru-RU" sz="4400">
              <a:solidFill>
                <a:srgbClr val="00B050"/>
              </a:solidFill>
              <a:cs charset="0" pitchFamily="2" typeface="MV Boli"/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 r:embed="rId3"/>
          <a:srcRect b="54" l="26" r="64" t="163"/>
          <a:stretch>
            <a:fillRect/>
          </a:stretch>
        </p:blipFill>
        <p:spPr bwMode="auto">
          <a:xfrm>
            <a:off x="179512" y="1"/>
            <a:ext cx="5616624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 3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833664"/>
            <a:ext cx="8532440" cy="2835696"/>
          </a:xfrm>
        </p:spPr>
        <p:txBody>
          <a:bodyPr>
            <a:noAutofit/>
          </a:bodyPr>
          <a:lstStyle/>
          <a:p>
            <a:r>
              <a:rPr dirty="0" lang="en-US" sz="1400"/>
              <a:t> </a:t>
            </a:r>
            <a:endParaRPr dirty="0" lang="ru-RU" sz="1400"/>
          </a:p>
          <a:p>
            <a:r>
              <a:rPr dirty="0" lang="en-US" sz="5400">
                <a:solidFill>
                  <a:srgbClr val="7030A0"/>
                </a:solidFill>
                <a:latin charset="0" pitchFamily="34" typeface="Arial Narrow"/>
              </a:rPr>
              <a:t>FF:   He looks like a bear to me, </a:t>
            </a:r>
            <a:r>
              <a:rPr dirty="0" err="1" lang="en-US" sz="5400">
                <a:solidFill>
                  <a:srgbClr val="7030A0"/>
                </a:solidFill>
                <a:latin charset="0" pitchFamily="34" typeface="Arial Narrow"/>
              </a:rPr>
              <a:t>Passpartout</a:t>
            </a:r>
            <a:r>
              <a:rPr dirty="0" lang="en-US" sz="5400">
                <a:solidFill>
                  <a:srgbClr val="7030A0"/>
                </a:solidFill>
                <a:latin charset="0" pitchFamily="34" typeface="Arial Narrow"/>
              </a:rPr>
              <a:t>.</a:t>
            </a:r>
            <a:endParaRPr dirty="0" lang="ru-RU" sz="5400">
              <a:solidFill>
                <a:srgbClr val="7030A0"/>
              </a:solidFill>
              <a:latin charset="0" pitchFamily="34" typeface="Arial Narrow"/>
            </a:endParaRPr>
          </a:p>
        </p:txBody>
      </p:sp>
      <p:pic>
        <p:nvPicPr>
          <p:cNvPr id="5" name="Рисунок 4"/>
          <p:cNvPicPr/>
          <p:nvPr/>
        </p:nvPicPr>
        <p:blipFill>
          <a:blip cstate="print" r:embed="rId3"/>
          <a:srcRect b="84" l="16" r="17" t="108"/>
          <a:stretch>
            <a:fillRect/>
          </a:stretch>
        </p:blipFill>
        <p:spPr bwMode="auto">
          <a:xfrm>
            <a:off x="323528" y="188640"/>
            <a:ext cx="48610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4</a:t>
            </a:r>
            <a:endParaRPr b="1" dirty="0" lang="ru-RU">
              <a:solidFill>
                <a:srgbClr val="FF0000"/>
              </a:solidFill>
              <a:latin charset="0" pitchFamily="66" typeface="Monotype Corsiv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833664"/>
            <a:ext cx="8532440" cy="2835696"/>
          </a:xfrm>
        </p:spPr>
        <p:txBody>
          <a:bodyPr>
            <a:noAutofit/>
          </a:bodyPr>
          <a:lstStyle/>
          <a:p>
            <a:r>
              <a:rPr b="1" dirty="0" lang="en-US" sz="4400">
                <a:solidFill>
                  <a:srgbClr val="00B050"/>
                </a:solidFill>
                <a:latin charset="0" pitchFamily="2" typeface="MV Boli"/>
                <a:cs charset="0" pitchFamily="2" typeface="MV Boli"/>
              </a:rPr>
              <a:t>P:   No, no, you're not suspicious enough. That Fix is very tricky. I'll prove it to you.</a:t>
            </a:r>
            <a:endParaRPr b="1" dirty="0" lang="ru-RU" sz="4400">
              <a:solidFill>
                <a:srgbClr val="00B050"/>
              </a:solidFill>
              <a:latin charset="0" pitchFamily="34" typeface="Arial Narrow"/>
              <a:cs charset="0" pitchFamily="2" typeface="MV Boli"/>
            </a:endParaRPr>
          </a:p>
          <a:p>
            <a:r>
              <a:rPr dirty="0" lang="en-US" sz="1400">
                <a:latin charset="0" pitchFamily="34" typeface="Arial Narrow"/>
              </a:rPr>
              <a:t> </a:t>
            </a:r>
            <a:endParaRPr dirty="0" lang="ru-RU" sz="1400">
              <a:latin charset="0" pitchFamily="34" typeface="Arial Narrow"/>
            </a:endParaRPr>
          </a:p>
        </p:txBody>
      </p:sp>
      <p:pic>
        <p:nvPicPr>
          <p:cNvPr id="5" name="Рисунок 4"/>
          <p:cNvPicPr/>
          <p:nvPr/>
        </p:nvPicPr>
        <p:blipFill>
          <a:blip cstate="print" r:embed="rId3"/>
          <a:srcRect b="142" l="23" r="61" t="113"/>
          <a:stretch>
            <a:fillRect/>
          </a:stretch>
        </p:blipFill>
        <p:spPr bwMode="auto">
          <a:xfrm>
            <a:off x="251520" y="188640"/>
            <a:ext cx="5256584" cy="28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5</a:t>
            </a:r>
            <a:r>
              <a:rPr b="1" dirty="0" lang="ru-RU">
                <a:solidFill>
                  <a:srgbClr val="FF0000"/>
                </a:solidFill>
                <a:latin charset="0" pitchFamily="66" typeface="Monotype Corsiva"/>
              </a:rPr>
              <a:t>+6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 flipV="1">
            <a:off x="0" y="3429000"/>
            <a:ext cx="8532440" cy="648072"/>
          </a:xfrm>
        </p:spPr>
        <p:txBody>
          <a:bodyPr>
            <a:noAutofit/>
          </a:bodyPr>
          <a:lstStyle/>
          <a:p>
            <a:r>
              <a:rPr dirty="0" lang="en-US" sz="1400">
                <a:solidFill>
                  <a:schemeClr val="tx1"/>
                </a:solidFill>
                <a:latin charset="0" pitchFamily="66" typeface="Monotype Corsiva"/>
              </a:rPr>
              <a:t> </a:t>
            </a:r>
            <a:endParaRPr dirty="0" lang="ru-RU" sz="1400">
              <a:solidFill>
                <a:schemeClr val="tx1"/>
              </a:solidFill>
              <a:latin charset="0" pitchFamily="66" typeface="Monotype Corsiva"/>
            </a:endParaRPr>
          </a:p>
        </p:txBody>
      </p:sp>
      <p:pic>
        <p:nvPicPr>
          <p:cNvPr id="5" name="Рисунок 4"/>
          <p:cNvPicPr/>
          <p:nvPr/>
        </p:nvPicPr>
        <p:blipFill>
          <a:blip cstate="print" r:embed="rId3"/>
          <a:srcRect b="147" l="11" r="61" t="16"/>
          <a:stretch>
            <a:fillRect/>
          </a:stretch>
        </p:blipFill>
        <p:spPr bwMode="auto">
          <a:xfrm>
            <a:off x="179512" y="476672"/>
            <a:ext cx="450100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flipV="1">
            <a:off x="5580111" y="1052736"/>
            <a:ext cx="2772731" cy="1754326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cap="none" dirty="0" err="1" lang="en-US" spc="0" sz="5400">
                <a:ln cmpd="sng" w="17780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algn="tl" blurRad="50800" rotWithShape="0">
                    <a:srgbClr val="000000"/>
                  </a:outerShdw>
                </a:effectLst>
                <a:latin charset="0" pitchFamily="66" typeface="Monotype Corsiva"/>
              </a:rPr>
              <a:t>Passepartout</a:t>
            </a:r>
            <a:endParaRPr b="1" cap="none" dirty="0" lang="ru-RU" spc="0" sz="5400">
              <a:ln cmpd="sng" w="17780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algn="tl" blurRad="50800" rotWithShape="0">
                  <a:srgbClr val="000000"/>
                </a:outerShdw>
              </a:effectLst>
            </a:endParaRPr>
          </a:p>
        </p:txBody>
      </p:sp>
      <p:pic>
        <p:nvPicPr>
          <p:cNvPr id="7" name="Рисунок 6"/>
          <p:cNvPicPr/>
          <p:nvPr/>
        </p:nvPicPr>
        <p:blipFill>
          <a:blip cstate="print" r:embed="rId4"/>
          <a:srcRect b="173" l="23" r="61" t="53"/>
          <a:stretch>
            <a:fillRect/>
          </a:stretch>
        </p:blipFill>
        <p:spPr bwMode="auto">
          <a:xfrm>
            <a:off x="7236296" y="5445224"/>
            <a:ext cx="158417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-684584" y="3244334"/>
            <a:ext cx="6023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en-US" sz="4800">
                <a:ln cmpd="sng" w="17780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algn="tl" blurRad="50800" rotWithShape="0">
                    <a:srgbClr val="000000"/>
                  </a:outerShdw>
                </a:effectLst>
                <a:latin charset="0" pitchFamily="2" typeface="MV Boli"/>
                <a:cs charset="0" pitchFamily="2" typeface="MV Boli"/>
              </a:rPr>
              <a:t>faces</a:t>
            </a:r>
            <a:endParaRPr b="1" dirty="0" lang="ru-RU" sz="4800">
              <a:ln cmpd="sng" w="17780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algn="tl" blurRad="50800" rotWithShape="0">
                  <a:srgbClr val="000000"/>
                </a:outerShdw>
              </a:effectLst>
              <a:cs charset="0" pitchFamily="2" typeface="MV Bol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1250" y="4077073"/>
            <a:ext cx="2286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vl="0"/>
            <a:r>
              <a:rPr b="1" dirty="0" lang="en-US" sz="6000">
                <a:ln cmpd="sng" w="17780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algn="tl" blurRad="50800" rotWithShape="0">
                    <a:srgbClr val="000000"/>
                  </a:outerShdw>
                </a:effectLst>
                <a:latin charset="0" pitchFamily="2" typeface="MV Boli"/>
                <a:cs charset="0" pitchFamily="2" typeface="MV Boli"/>
              </a:rPr>
              <a:t>a real </a:t>
            </a:r>
            <a:r>
              <a:rPr b="1" dirty="0" lang="en-US" sz="7200">
                <a:ln cmpd="sng" w="17780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algn="tl" blurRad="50800" rotWithShape="0">
                    <a:srgbClr val="000000"/>
                  </a:outerShdw>
                </a:effectLst>
                <a:latin charset="0" pitchFamily="2" typeface="MV Boli"/>
                <a:cs charset="0" pitchFamily="2" typeface="MV Boli"/>
              </a:rPr>
              <a:t>bear</a:t>
            </a:r>
            <a:r>
              <a:rPr b="1" dirty="0" lang="ru-RU" sz="7200">
                <a:ln cmpd="sng" w="17780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algn="tl" blurRad="50800" rotWithShape="0">
                    <a:srgbClr val="000000"/>
                  </a:outerShdw>
                </a:effectLst>
                <a:latin charset="0" pitchFamily="2" typeface="MV Boli"/>
                <a:cs charset="0" pitchFamily="2" typeface="MV Boli"/>
              </a:rPr>
              <a:t>!</a:t>
            </a:r>
            <a:endParaRPr b="1" dirty="0" lang="ru-RU" sz="7200">
              <a:ln cmpd="sng" w="17780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algn="tl" blurRad="50800" rotWithShape="0">
                  <a:srgbClr val="000000"/>
                </a:outerShdw>
              </a:effectLst>
              <a:cs charset="0" pitchFamily="2" typeface="MV Boli"/>
            </a:endParaRPr>
          </a:p>
        </p:txBody>
      </p:sp>
      <p:pic>
        <p:nvPicPr>
          <p:cNvPr id="13" name="Рисунок 12"/>
          <p:cNvPicPr/>
          <p:nvPr/>
        </p:nvPicPr>
        <p:blipFill>
          <a:blip cstate="print" r:embed="rId5"/>
          <a:srcRect b="120" l="23" r="61" t="134"/>
          <a:stretch>
            <a:fillRect/>
          </a:stretch>
        </p:blipFill>
        <p:spPr bwMode="auto">
          <a:xfrm>
            <a:off x="4499992" y="3284984"/>
            <a:ext cx="28083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384376" cy="720080"/>
          </a:xfrm>
        </p:spPr>
        <p:txBody>
          <a:bodyPr>
            <a:normAutofit fontScale="90000"/>
          </a:bodyPr>
          <a:lstStyle/>
          <a:p>
            <a:r>
              <a:rPr b="1" dirty="0" lang="en-US">
                <a:solidFill>
                  <a:srgbClr val="FF0000"/>
                </a:solidFill>
                <a:latin charset="0" pitchFamily="66" typeface="Monotype Corsiva"/>
              </a:rPr>
              <a:t>Episode  </a:t>
            </a:r>
            <a:r>
              <a:rPr b="1" dirty="0" lang="ru-RU">
                <a:solidFill>
                  <a:srgbClr val="FF0000"/>
                </a:solidFill>
                <a:latin charset="0" pitchFamily="66" typeface="Monotype Corsiva"/>
              </a:rPr>
              <a:t>7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79512" y="3833664"/>
            <a:ext cx="8532440" cy="2835696"/>
          </a:xfrm>
        </p:spPr>
        <p:txBody>
          <a:bodyPr>
            <a:noAutofit/>
          </a:bodyPr>
          <a:lstStyle/>
          <a:p>
            <a:r>
              <a:rPr dirty="0" lang="en-US" sz="1400"/>
              <a:t> </a:t>
            </a:r>
            <a:endParaRPr dirty="0" lang="ru-RU" sz="1400"/>
          </a:p>
          <a:p>
            <a:r>
              <a:rPr dirty="0" lang="en-US" sz="6000">
                <a:solidFill>
                  <a:srgbClr val="7030A0"/>
                </a:solidFill>
                <a:latin charset="0" pitchFamily="34" typeface="Arial Narrow"/>
              </a:rPr>
              <a:t>FF:   Take hold of my walking stick.</a:t>
            </a:r>
            <a:endParaRPr dirty="0" lang="ru-RU" sz="6000">
              <a:solidFill>
                <a:srgbClr val="7030A0"/>
              </a:solidFill>
              <a:latin charset="0" pitchFamily="34" typeface="Arial Narrow"/>
            </a:endParaRPr>
          </a:p>
        </p:txBody>
      </p:sp>
      <p:pic>
        <p:nvPicPr>
          <p:cNvPr id="6" name="Рисунок 5"/>
          <p:cNvPicPr/>
          <p:nvPr/>
        </p:nvPicPr>
        <p:blipFill>
          <a:blip cstate="print" r:embed="rId3"/>
          <a:srcRect b="120" l="56" r="70" t="134"/>
          <a:stretch>
            <a:fillRect/>
          </a:stretch>
        </p:blipFill>
        <p:spPr bwMode="auto">
          <a:xfrm>
            <a:off x="323528" y="260648"/>
            <a:ext cx="4680520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434</Words>
  <Application>Microsoft Office PowerPoint</Application>
  <PresentationFormat>Экран (4:3)</PresentationFormat>
  <Paragraphs>80</Paragraphs>
  <Slides>20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Apple Chancery</vt:lpstr>
      <vt:lpstr>Arial</vt:lpstr>
      <vt:lpstr>Arial Narrow</vt:lpstr>
      <vt:lpstr>Calibri</vt:lpstr>
      <vt:lpstr>Monotype Corsiva</vt:lpstr>
      <vt:lpstr>MV Boli</vt:lpstr>
      <vt:lpstr>Тема Office</vt:lpstr>
      <vt:lpstr>Презентация для урока английского языка THE WILD TRAP </vt:lpstr>
      <vt:lpstr>ПРЕЗЕНТАЦИЯ «THE WILD TRAP» /«ДИКАЯ ЛОВУШКА»  Автор: Осекова Л.В., учитель английского языка лицея № 623 </vt:lpstr>
      <vt:lpstr>The Wild Trap</vt:lpstr>
      <vt:lpstr>Episode 1</vt:lpstr>
      <vt:lpstr>Episode 2</vt:lpstr>
      <vt:lpstr>Episode  3</vt:lpstr>
      <vt:lpstr>Episode 4</vt:lpstr>
      <vt:lpstr>Episode 5+6</vt:lpstr>
      <vt:lpstr>Episode  7</vt:lpstr>
      <vt:lpstr>Episode 8</vt:lpstr>
      <vt:lpstr>Episode 9</vt:lpstr>
      <vt:lpstr>Episode 10</vt:lpstr>
      <vt:lpstr>Episode 11</vt:lpstr>
      <vt:lpstr>Episode 12</vt:lpstr>
      <vt:lpstr>Episode  13</vt:lpstr>
      <vt:lpstr>Episode 14</vt:lpstr>
      <vt:lpstr>Episode  15</vt:lpstr>
      <vt:lpstr>Episode 16</vt:lpstr>
      <vt:lpstr>Thus Mr Filias Fogg and Passepartout made friends with a wild bear. 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Wild Trap</dc:title>
  <dc:creator>Пользователь</dc:creator>
  <cp:lastModifiedBy>user</cp:lastModifiedBy>
  <cp:revision>33</cp:revision>
  <dcterms:created xsi:type="dcterms:W3CDTF">2022-11-03T06:57:18Z</dcterms:created>
  <dcterms:modified xsi:type="dcterms:W3CDTF">2022-11-19T09:29:09Z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495060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