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1" r:id="rId3"/>
    <p:sldId id="262" r:id="rId4"/>
    <p:sldId id="263" r:id="rId5"/>
    <p:sldId id="264" r:id="rId6"/>
    <p:sldId id="265" r:id="rId7"/>
    <p:sldId id="266" r:id="rId8"/>
    <p:sldId id="280" r:id="rId9"/>
    <p:sldId id="271" r:id="rId10"/>
    <p:sldId id="270" r:id="rId11"/>
    <p:sldId id="269" r:id="rId12"/>
    <p:sldId id="268" r:id="rId13"/>
    <p:sldId id="267" r:id="rId14"/>
    <p:sldId id="274" r:id="rId15"/>
    <p:sldId id="282" r:id="rId16"/>
    <p:sldId id="275" r:id="rId17"/>
    <p:sldId id="276" r:id="rId18"/>
    <p:sldId id="260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2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6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0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8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7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8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AE25-49A1-4E38-B2C4-23E1B0F7267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5029-CF09-470C-8D1F-D10E563BC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7" y="188640"/>
            <a:ext cx="520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Учитель Калинкина Н. Б. 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ГБОУ лицей 623 им. И. П. Павлова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2" descr="http://portamur.ru/upload/blog/9c0/xewuuk%20pv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131">
            <a:off x="425974" y="529824"/>
            <a:ext cx="2976265" cy="29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2685" y="1628800"/>
            <a:ext cx="77048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Проект 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«Искусство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 семье учёного-физиолога 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Ивана Петровича Павлова» 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(проект надпредметный, личностно-значимый, «выездной»)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95536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Monotype Corsiva" panose="03010101010201010101" pitchFamily="66" charset="0"/>
              </a:rPr>
              <a:t>Ресурсное обеспечение: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latin typeface="Monotype Corsiva" panose="03010101010201010101" pitchFamily="66" charset="0"/>
              </a:rPr>
              <a:t>Учебно-методическое: раздаточные материалы – инструкции для работы в разных тематических группах 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(списки литературы, методика проведения интервью, инструкции по правильному оформлению стенгазеты, инструкции по созданию видео и аудио материалов, инструкции по созданию блога)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148478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 startAt="2"/>
            </a:pPr>
            <a:r>
              <a:rPr lang="ru-RU" sz="4400" b="1" dirty="0" smtClean="0">
                <a:latin typeface="Monotype Corsiva" panose="03010101010201010101" pitchFamily="66" charset="0"/>
              </a:rPr>
              <a:t>Кадровое:</a:t>
            </a:r>
          </a:p>
          <a:p>
            <a:r>
              <a:rPr lang="ru-RU" sz="4400" dirty="0" smtClean="0">
                <a:latin typeface="Monotype Corsiva" panose="03010101010201010101" pitchFamily="66" charset="0"/>
              </a:rPr>
              <a:t> </a:t>
            </a:r>
            <a:r>
              <a:rPr lang="ru-RU" sz="4400" b="1" dirty="0" smtClean="0">
                <a:latin typeface="Monotype Corsiva" panose="03010101010201010101" pitchFamily="66" charset="0"/>
              </a:rPr>
              <a:t>основной педагог-консультант </a:t>
            </a:r>
            <a:r>
              <a:rPr lang="ru-RU" sz="4400" dirty="0" smtClean="0">
                <a:latin typeface="Monotype Corsiva" panose="03010101010201010101" pitchFamily="66" charset="0"/>
              </a:rPr>
              <a:t>(учитель музыки и МХК), </a:t>
            </a:r>
            <a:r>
              <a:rPr lang="ru-RU" sz="4400" b="1" dirty="0" smtClean="0">
                <a:latin typeface="Monotype Corsiva" panose="03010101010201010101" pitchFamily="66" charset="0"/>
              </a:rPr>
              <a:t>руководитель школьного музея</a:t>
            </a:r>
            <a:r>
              <a:rPr lang="ru-RU" sz="4400" dirty="0" smtClean="0">
                <a:latin typeface="Monotype Corsiva" panose="03010101010201010101" pitchFamily="66" charset="0"/>
              </a:rPr>
              <a:t>, дополнительная помощь </a:t>
            </a:r>
            <a:r>
              <a:rPr lang="ru-RU" sz="4400" b="1" dirty="0" smtClean="0">
                <a:latin typeface="Monotype Corsiva" panose="03010101010201010101" pitchFamily="66" charset="0"/>
              </a:rPr>
              <a:t>педагога по информационным технологиям 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98072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4000" b="1" dirty="0" smtClean="0">
                <a:latin typeface="Monotype Corsiva" panose="03010101010201010101" pitchFamily="66" charset="0"/>
              </a:rPr>
              <a:t>3. Материально-техническое</a:t>
            </a:r>
            <a:r>
              <a:rPr lang="ru-RU" sz="4000" dirty="0" smtClean="0">
                <a:latin typeface="Monotype Corsiva" panose="03010101010201010101" pitchFamily="66" charset="0"/>
              </a:rPr>
              <a:t>: </a:t>
            </a:r>
          </a:p>
          <a:p>
            <a:endParaRPr lang="ru-RU" sz="4000" dirty="0">
              <a:latin typeface="Monotype Corsiva" panose="03010101010201010101" pitchFamily="66" charset="0"/>
            </a:endParaRPr>
          </a:p>
          <a:p>
            <a:r>
              <a:rPr lang="ru-RU" sz="4400" dirty="0" smtClean="0">
                <a:latin typeface="Monotype Corsiva" panose="03010101010201010101" pitchFamily="66" charset="0"/>
              </a:rPr>
              <a:t>канцелярские принадлежности, компьютер, цифровой фотоаппарат либо фотокамера в мобильном телефоне (планшете), диктофон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48478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buAutoNum type="arabicPeriod" startAt="4"/>
            </a:pPr>
            <a:r>
              <a:rPr lang="ru-RU" sz="4800" b="1" dirty="0" smtClean="0">
                <a:latin typeface="Monotype Corsiva" panose="03010101010201010101" pitchFamily="66" charset="0"/>
              </a:rPr>
              <a:t>Информационное: </a:t>
            </a:r>
          </a:p>
          <a:p>
            <a:r>
              <a:rPr lang="ru-RU" sz="4800" dirty="0" smtClean="0">
                <a:latin typeface="Monotype Corsiva" panose="03010101010201010101" pitchFamily="66" charset="0"/>
              </a:rPr>
              <a:t>школьная или межшкольная газета ( например, «Школьный репортёр» в Выборгском районе), создание блога по теме проекта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517" y="23584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Продолжительность проекта: 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в течение полугодия (с октября по апрель)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9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Оценка результативности: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Показателем эффективности проекта должен стать  выраженный практический интерес к созданной газете и, особенно, к блогу по теме проекта. Оценить эффективность выполненного проекта можно при помощи опроса (интернет-голосования, организованного непосредственно в блоге), при помощи статистики посещения блога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373" y="692695"/>
            <a:ext cx="8208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Monotype Corsiva" panose="03010101010201010101" pitchFamily="66" charset="0"/>
              </a:rPr>
              <a:t>Презентация результатов:</a:t>
            </a:r>
          </a:p>
          <a:p>
            <a:pPr algn="ctr"/>
            <a:endParaRPr lang="ru-RU" sz="4000" b="1" dirty="0" smtClean="0">
              <a:latin typeface="Monotype Corsiva" panose="03010101010201010101" pitchFamily="66" charset="0"/>
            </a:endParaRPr>
          </a:p>
          <a:p>
            <a:r>
              <a:rPr lang="ru-RU" sz="4000" dirty="0" smtClean="0">
                <a:latin typeface="Monotype Corsiva" panose="03010101010201010101" pitchFamily="66" charset="0"/>
              </a:rPr>
              <a:t>•	Выступление группы проекта с целью его защиты на лицейской научно-практической конференции «Путь в науку», проводимой ежегодно в апреле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•	Создание стенгазеты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•	Создание блога (прикрепление блога проекта к сайту лицея)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оллаж пав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6" y="0"/>
            <a:ext cx="9123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F:\всё о музее\Музей Павлова  урок 27.02.13\DSC0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116632"/>
            <a:ext cx="5468117" cy="41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F:\всё о музее\Музей Павлова  урок 27.02.13\DSC00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402846" cy="40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оллаж пав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всё о музее\Музей Павлова  урок 27.02.13\DSC00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2036" y="1214314"/>
            <a:ext cx="585216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F:\всё о музее\Музей Павлова  урок 27.02.13\DSC0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9" y="1484784"/>
            <a:ext cx="5518368" cy="41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оллаж пав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F:\всё о музее\Музей Павлова  урок биологии и музыки\Мы поём с Натальей Борисов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7" y="341639"/>
            <a:ext cx="4963633" cy="37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всё о музее\Музей Павлова  урок биологии и музыки\Рассказ Натальи Борисовны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13678"/>
            <a:ext cx="5354569" cy="40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оллаж пав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1.bp.blogspot.com/-9F8SS3L1Pb4/VCGpoeAfJSI/AAAAAAAACiA/4UzzU7UhO-8/s1600/%D1%88%D0%BA.%2B%D1%80%D0%B5%D0%BF%D0%BE%D1%80%D1%82%D1%91%D1%80%2B%D1%81%D1%82%D0%B0%D1%82%D1%8C%D1%8F%2B%D0%BF%D1%80%D0%BE%2B%D1%83%D1%80%D0%BE%D0%BA%2B%D0%B1%D0%B8%D0%BE%D0%BB%2B%D0%B8%2B%D0%BC%D1%83%D0%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18" y="764704"/>
            <a:ext cx="546735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960" y="-3843808"/>
            <a:ext cx="1267968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Цель:</a:t>
            </a:r>
            <a:r>
              <a:rPr lang="ru-RU" sz="5400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en-US" sz="5400" u="sng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 примере жизни учёного 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И. П. Павлова 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дать представление 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 важной роли искусства для становления и развития личности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оллаж пав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9258"/>
            <a:ext cx="8549299" cy="53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0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оллаж пав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1\Desktop\бло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" y="614108"/>
            <a:ext cx="8290081" cy="55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960" y="-3843808"/>
            <a:ext cx="1267968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Задачи: </a:t>
            </a:r>
            <a:endParaRPr lang="ru-RU" sz="3600" u="sng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Обучающая: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расширить знания учащихся о жизни и деятельности И. П. Павлова, 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 значимой роли искусства в семье учёного</a:t>
            </a:r>
          </a:p>
          <a:p>
            <a:pPr lvl="0"/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Воспитательная: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содействовать развитию интереса школьников к людям науки, к членам их семьи, их духовному миру и условиям жизни </a:t>
            </a:r>
          </a:p>
          <a:p>
            <a:pPr lvl="0"/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Организационная: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научить собирать необходимый материал для исследования, научить брать интервью, научить обобщению полученных знаний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960" y="-3843808"/>
            <a:ext cx="1267968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>
                <a:latin typeface="Monotype Corsiva" panose="03010101010201010101" pitchFamily="66" charset="0"/>
              </a:rPr>
              <a:t>Аудитория</a:t>
            </a:r>
            <a:r>
              <a:rPr lang="ru-RU" sz="4400" u="sng" dirty="0">
                <a:latin typeface="Monotype Corsiva" panose="03010101010201010101" pitchFamily="66" charset="0"/>
              </a:rPr>
              <a:t>, на которую нацелен </a:t>
            </a:r>
            <a:r>
              <a:rPr lang="ru-RU" sz="4400" u="sng" dirty="0" smtClean="0">
                <a:latin typeface="Monotype Corsiva" panose="03010101010201010101" pitchFamily="66" charset="0"/>
              </a:rPr>
              <a:t>проект</a:t>
            </a:r>
            <a:r>
              <a:rPr lang="ru-RU" sz="4400" dirty="0" smtClean="0">
                <a:latin typeface="Monotype Corsiva" panose="03010101010201010101" pitchFamily="66" charset="0"/>
              </a:rPr>
              <a:t>:</a:t>
            </a:r>
            <a:r>
              <a:rPr lang="en-US" sz="4400" dirty="0" smtClean="0">
                <a:latin typeface="Monotype Corsiva" panose="03010101010201010101" pitchFamily="66" charset="0"/>
              </a:rPr>
              <a:t>     </a:t>
            </a:r>
            <a:r>
              <a:rPr lang="ru-RU" sz="4400" b="1" dirty="0" smtClean="0">
                <a:latin typeface="Monotype Corsiva" panose="03010101010201010101" pitchFamily="66" charset="0"/>
              </a:rPr>
              <a:t>учащиеся </a:t>
            </a:r>
            <a:r>
              <a:rPr lang="ru-RU" sz="4400" b="1" dirty="0">
                <a:latin typeface="Monotype Corsiva" panose="03010101010201010101" pitchFamily="66" charset="0"/>
              </a:rPr>
              <a:t>7- 8 </a:t>
            </a:r>
            <a:r>
              <a:rPr lang="ru-RU" sz="4400" b="1" dirty="0" smtClean="0">
                <a:latin typeface="Monotype Corsiva" panose="03010101010201010101" pitchFamily="66" charset="0"/>
              </a:rPr>
              <a:t>класса</a:t>
            </a:r>
            <a:endParaRPr lang="en-US" sz="4400" b="1" dirty="0" smtClean="0">
              <a:latin typeface="Monotype Corsiva" panose="03010101010201010101" pitchFamily="66" charset="0"/>
            </a:endParaRPr>
          </a:p>
          <a:p>
            <a:endParaRPr lang="ru-RU" sz="4400" b="1" dirty="0">
              <a:latin typeface="Monotype Corsiva" panose="03010101010201010101" pitchFamily="66" charset="0"/>
            </a:endParaRPr>
          </a:p>
          <a:p>
            <a:r>
              <a:rPr lang="ru-RU" sz="4400" b="1" u="sng" dirty="0">
                <a:latin typeface="Monotype Corsiva" panose="03010101010201010101" pitchFamily="66" charset="0"/>
              </a:rPr>
              <a:t>Прогнозируемый результат проекта: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400" b="1" dirty="0">
                <a:latin typeface="Monotype Corsiva" panose="03010101010201010101" pitchFamily="66" charset="0"/>
              </a:rPr>
              <a:t>Повышение знаний учащихся в культурологической и социальной области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400" b="1" dirty="0">
                <a:latin typeface="Monotype Corsiva" panose="03010101010201010101" pitchFamily="66" charset="0"/>
              </a:rPr>
              <a:t>Приобретение учащимися навыков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002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960" y="-3843808"/>
            <a:ext cx="1267968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154375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Осуществление проекта:</a:t>
            </a:r>
            <a:endParaRPr lang="ru-RU" sz="4000" u="sng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Музейное занятие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Мемориальном музее-квартире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И. П. Павлова на 7 линии Васильевского острова</a:t>
            </a:r>
          </a:p>
        </p:txBody>
      </p:sp>
      <p:pic>
        <p:nvPicPr>
          <p:cNvPr id="6151" name="Picture 7" descr="F:\всё о музее\Музей Павлова  урок биологии и музыки\Начало экскурс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5107616" cy="38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960" y="-3843808"/>
            <a:ext cx="1267968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76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3"/>
            <a:ext cx="8424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музейное занятие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проводит экскурсовод совместно с учителем по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предварительной, дети включаются в процесс сбора информации постепенно)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822197">
            <a:off x="1682435" y="1522004"/>
            <a:ext cx="486863" cy="3031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8803" y="2132856"/>
            <a:ext cx="484632" cy="3635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671765">
            <a:off x="6948326" y="1568646"/>
            <a:ext cx="472876" cy="2973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-16498" y="4230948"/>
            <a:ext cx="2707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Подготовка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8695" y="5827888"/>
            <a:ext cx="4124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Monotype Corsiva" panose="03010101010201010101" pitchFamily="66" charset="0"/>
              </a:rPr>
              <a:t>Музейное занятие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4136013"/>
            <a:ext cx="3402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Представление результатов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2958433"/>
          <a:ext cx="8229600" cy="1809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effectLst/>
                        </a:rPr>
                        <a:t>Подготовка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Распределение 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тематические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группы: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	семья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	уклад жизни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	научная деятельность 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И. П. Павлова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960" y="-3843808"/>
            <a:ext cx="1267968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361" y="476672"/>
            <a:ext cx="87129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Monotype Corsiva" panose="03010101010201010101" pitchFamily="66" charset="0"/>
              </a:rPr>
              <a:t>Подготовка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Распределение  на тематические  группы: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•	семья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•	уклад жизни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•	научная деятельность  И. П. Павлова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•	живописная коллекция  в доме И. П. Павлова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•	музыка в семье учёного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•	современная жизнь музея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•	история создания школьного музея-комнаты учёного в лицее 623 </a:t>
            </a:r>
          </a:p>
          <a:p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latin typeface="Monotype Corsiva" panose="03010101010201010101" pitchFamily="66" charset="0"/>
              </a:rPr>
              <a:t>                 им. И. П. Павлова </a:t>
            </a:r>
            <a:endParaRPr lang="ru-RU" sz="3200" b="1" i="1" dirty="0">
              <a:latin typeface="Monotype Corsiva" panose="03010101010201010101" pitchFamily="66" charset="0"/>
            </a:endParaRPr>
          </a:p>
          <a:p>
            <a:pPr algn="ctr"/>
            <a:r>
              <a:rPr lang="ru-RU" sz="2800" i="1" dirty="0" smtClean="0">
                <a:latin typeface="Monotype Corsiva" panose="03010101010201010101" pitchFamily="66" charset="0"/>
              </a:rPr>
              <a:t>Сбор предварительной информации  по разным темам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2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8133" y="11663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Monotype Corsiva" panose="03010101010201010101" pitchFamily="66" charset="0"/>
              </a:rPr>
              <a:t>Музейное занятие</a:t>
            </a:r>
            <a:endParaRPr lang="ru-RU" sz="5400" b="1" dirty="0" smtClean="0">
              <a:latin typeface="Monotype Corsiva" panose="03010101010201010101" pitchFamily="66" charset="0"/>
            </a:endParaRP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Учащиеся задают вопросы экскурсоводу, делают фотоснимки, зарисовки, записи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9" name="Picture 2" descr="F:\всё о музее\Музей Павлова  урок 27.02.13\DSC00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976">
            <a:off x="506652" y="2450417"/>
            <a:ext cx="4918960" cy="36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всё о музее\Музей Павлова  урок 27.02.13\DSC00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0488">
            <a:off x="4107077" y="2438947"/>
            <a:ext cx="4659547" cy="34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1\Desktop\коллаж павлов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525" y="116632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Представление результатов</a:t>
            </a: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Дети пишут тексты, оформляют собранные материалы  в виде стенгазеты, видеороликов и аудиоматериалов, интернет-страницы (мини-сайта, блога), которую/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ый</a:t>
            </a:r>
            <a:r>
              <a:rPr lang="ru-RU" sz="3200" b="1" dirty="0" smtClean="0">
                <a:latin typeface="Monotype Corsiva" panose="03010101010201010101" pitchFamily="66" charset="0"/>
              </a:rPr>
              <a:t> в дальнейшем можно «прикрепить» к официальному сайту лицея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11" name="Picture 2" descr="C:\Users\1\Desktop\музей подви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5" y="3645024"/>
            <a:ext cx="8064896" cy="29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399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2014-12-17T20:16:35Z</dcterms:created>
  <dcterms:modified xsi:type="dcterms:W3CDTF">2014-12-17T23:46:13Z</dcterms:modified>
</cp:coreProperties>
</file>